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315" r:id="rId2"/>
    <p:sldId id="316" r:id="rId3"/>
    <p:sldId id="314" r:id="rId4"/>
    <p:sldId id="267" r:id="rId5"/>
    <p:sldId id="268" r:id="rId6"/>
    <p:sldId id="269" r:id="rId7"/>
    <p:sldId id="313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 showOutlineIcons="0">
    <p:restoredLeft sz="15622" autoAdjust="0"/>
    <p:restoredTop sz="94664" autoAdjust="0"/>
  </p:normalViewPr>
  <p:slideViewPr>
    <p:cSldViewPr>
      <p:cViewPr varScale="1">
        <p:scale>
          <a:sx n="65" d="100"/>
          <a:sy n="65" d="100"/>
        </p:scale>
        <p:origin x="-1296" y="-6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73A2A6C-C22D-4F2F-81A3-435B9C56E748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9291FE6-5AAA-486C-AA56-C667AA68DA7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dirty="0" smtClean="0"/>
              <a:t>Клинички аспекти неурогене регулације. </a:t>
            </a:r>
            <a:r>
              <a:rPr lang="sr-Cyrl-CS" dirty="0" smtClean="0"/>
              <a:t>Б</a:t>
            </a:r>
            <a:r>
              <a:rPr lang="sr-Cyrl-RS" dirty="0" smtClean="0"/>
              <a:t>олести хипофизе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endParaRPr lang="sr-Cyrl-CS" dirty="0" smtClean="0"/>
          </a:p>
          <a:p>
            <a:pPr algn="ctr">
              <a:buNone/>
            </a:pPr>
            <a:endParaRPr lang="sr-Cyrl-CS" dirty="0" smtClean="0"/>
          </a:p>
          <a:p>
            <a:pPr algn="ctr">
              <a:buNone/>
            </a:pPr>
            <a:endParaRPr lang="sr-Cyrl-CS" dirty="0" smtClean="0"/>
          </a:p>
          <a:p>
            <a:pPr algn="ctr">
              <a:buNone/>
            </a:pPr>
            <a:endParaRPr lang="sr-Cyrl-CS" dirty="0" smtClean="0"/>
          </a:p>
          <a:p>
            <a:pPr algn="ctr">
              <a:buNone/>
            </a:pPr>
            <a:r>
              <a:rPr lang="sr-Cyrl-CS" dirty="0" smtClean="0"/>
              <a:t>Интерна медицина 2</a:t>
            </a:r>
          </a:p>
          <a:p>
            <a:pPr algn="ctr">
              <a:buNone/>
            </a:pPr>
            <a:r>
              <a:rPr lang="sr-Cyrl-CS" dirty="0" smtClean="0"/>
              <a:t>Д</a:t>
            </a:r>
            <a:r>
              <a:rPr lang="sr-Cyrl-RS" dirty="0" smtClean="0"/>
              <a:t>р Јелена Нешић</a:t>
            </a:r>
            <a:endParaRPr lang="en-US" dirty="0"/>
          </a:p>
        </p:txBody>
      </p:sp>
    </p:spTree>
  </p:cSld>
  <p:clrMapOvr>
    <a:masterClrMapping/>
  </p:clrMapOvr>
  <p:transition advTm="2953"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Болести хипофизе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endParaRPr lang="sr-Cyrl-CS" dirty="0" smtClean="0"/>
          </a:p>
          <a:p>
            <a:pPr algn="ctr">
              <a:buNone/>
            </a:pPr>
            <a:endParaRPr lang="sr-Cyrl-CS" dirty="0" smtClean="0"/>
          </a:p>
          <a:p>
            <a:pPr algn="ctr">
              <a:buNone/>
            </a:pPr>
            <a:r>
              <a:rPr lang="sr-Cyrl-CS" dirty="0" smtClean="0"/>
              <a:t>П</a:t>
            </a:r>
            <a:r>
              <a:rPr lang="sr-Cyrl-RS" dirty="0" smtClean="0"/>
              <a:t>риказ случаја 1.</a:t>
            </a:r>
            <a:endParaRPr lang="en-US" dirty="0"/>
          </a:p>
        </p:txBody>
      </p:sp>
    </p:spTree>
  </p:cSld>
  <p:clrMapOvr>
    <a:masterClrMapping/>
  </p:clrMapOvr>
  <p:transition advTm="828"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sr-Cyrl-CS" dirty="0" smtClean="0"/>
              <a:t>П</a:t>
            </a:r>
            <a:r>
              <a:rPr lang="sr-Cyrl-RS" dirty="0" smtClean="0"/>
              <a:t>ацијент старости 57 год</a:t>
            </a:r>
          </a:p>
          <a:p>
            <a:pPr>
              <a:buNone/>
            </a:pPr>
            <a:r>
              <a:rPr lang="sr-Cyrl-RS" dirty="0" smtClean="0"/>
              <a:t>Главне тегобе: ослабљењен и замагљен вид, губитак маљавости. </a:t>
            </a:r>
            <a:r>
              <a:rPr lang="sr-Cyrl-CS" dirty="0" smtClean="0"/>
              <a:t>Т</a:t>
            </a:r>
            <a:r>
              <a:rPr lang="sr-Cyrl-RS" dirty="0" smtClean="0"/>
              <a:t>егобе почеле пре 3 месеца у виду појаве дуплих слика са мучнином и повраћањем. </a:t>
            </a:r>
            <a:r>
              <a:rPr lang="sr-Cyrl-CS" dirty="0" smtClean="0"/>
              <a:t>С</a:t>
            </a:r>
            <a:r>
              <a:rPr lang="sr-Cyrl-RS" dirty="0" smtClean="0"/>
              <a:t>мањену маљавост има уназад годину дана.</a:t>
            </a:r>
          </a:p>
          <a:p>
            <a:r>
              <a:rPr lang="sr-Cyrl-RS" dirty="0" smtClean="0"/>
              <a:t>Амбулантно упућен неурологу, који је индиковао да се уради </a:t>
            </a:r>
            <a:r>
              <a:rPr lang="sr-Latn-RS" dirty="0" smtClean="0"/>
              <a:t>MSCT</a:t>
            </a:r>
            <a:r>
              <a:rPr lang="sr-Cyrl-RS" dirty="0" smtClean="0"/>
              <a:t> ендокранијума. 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ransition advTm="23148"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 smtClean="0"/>
              <a:t>На </a:t>
            </a:r>
            <a:r>
              <a:rPr lang="en-US" dirty="0" smtClean="0"/>
              <a:t>MSCT </a:t>
            </a:r>
            <a:r>
              <a:rPr lang="sr-Cyrl-RS" dirty="0" smtClean="0"/>
              <a:t>ендокранијума је виђена експанзивна и претежно цистична промена селарне регије</a:t>
            </a:r>
          </a:p>
          <a:p>
            <a:r>
              <a:rPr lang="sr-Cyrl-CS" dirty="0" smtClean="0"/>
              <a:t>П</a:t>
            </a:r>
            <a:r>
              <a:rPr lang="sr-Cyrl-RS" dirty="0" smtClean="0"/>
              <a:t>регледан од стране неурохирурга, који је индиковао комплетно ендокринолошко испитивање</a:t>
            </a:r>
          </a:p>
          <a:p>
            <a:r>
              <a:rPr lang="sr-Cyrl-CS" dirty="0" smtClean="0"/>
              <a:t>П</a:t>
            </a:r>
            <a:r>
              <a:rPr lang="sr-Cyrl-RS" dirty="0" smtClean="0"/>
              <a:t>ацијент хоспитализован на клиници за ендокринологију КЦ Крагујевац</a:t>
            </a:r>
            <a:endParaRPr lang="en-US" dirty="0"/>
          </a:p>
        </p:txBody>
      </p:sp>
    </p:spTree>
  </p:cSld>
  <p:clrMapOvr>
    <a:masterClrMapping/>
  </p:clrMapOvr>
  <p:transition advTm="17888"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sr-Cyrl-RS" dirty="0" smtClean="0"/>
              <a:t>Физикални налаз на срцу и плућима уредан</a:t>
            </a:r>
          </a:p>
          <a:p>
            <a:r>
              <a:rPr lang="sr-Cyrl-CS" dirty="0" smtClean="0"/>
              <a:t>Б</a:t>
            </a:r>
            <a:r>
              <a:rPr lang="sr-Cyrl-RS" dirty="0" smtClean="0"/>
              <a:t>иохемијске лабараторијске анализе су у границама нормалних вредности- гликемија 5,1ммол/л, </a:t>
            </a:r>
            <a:r>
              <a:rPr lang="en-US" dirty="0" err="1" smtClean="0"/>
              <a:t>Hol</a:t>
            </a:r>
            <a:r>
              <a:rPr lang="en-US" dirty="0" smtClean="0"/>
              <a:t> 7,26, Trig 1,31, HDL 1,46, LDL 5,20, </a:t>
            </a:r>
          </a:p>
          <a:p>
            <a:r>
              <a:rPr lang="sr-Cyrl-RS" dirty="0" smtClean="0"/>
              <a:t>Хормонске анализе- профил пролактина (1:1) 5196/9930/6971, у разблажењу (1:10) 9870/12390/14130</a:t>
            </a:r>
            <a:r>
              <a:rPr lang="en-US" dirty="0" smtClean="0"/>
              <a:t>- </a:t>
            </a:r>
            <a:r>
              <a:rPr lang="sr-Cyrl-RS" dirty="0" smtClean="0"/>
              <a:t>хиперпролактинемија уз нарушен дневни профил пролактина</a:t>
            </a:r>
          </a:p>
          <a:p>
            <a:r>
              <a:rPr lang="en-US" dirty="0" smtClean="0"/>
              <a:t>FT4 5,2, TSH 2,</a:t>
            </a:r>
            <a:r>
              <a:rPr lang="sr-Cyrl-RS" dirty="0" smtClean="0"/>
              <a:t>1, Т</a:t>
            </a:r>
            <a:r>
              <a:rPr lang="en-US" dirty="0" smtClean="0"/>
              <a:t>g 49,3, PTH 47.2, CT 6,7, </a:t>
            </a:r>
            <a:r>
              <a:rPr lang="en-US" dirty="0" err="1" smtClean="0"/>
              <a:t>antiTPOAt</a:t>
            </a:r>
            <a:r>
              <a:rPr lang="en-US" dirty="0" smtClean="0"/>
              <a:t> 4,2</a:t>
            </a:r>
            <a:r>
              <a:rPr lang="sr-Cyrl-RS" dirty="0" smtClean="0"/>
              <a:t>- секударна хипотиреоза</a:t>
            </a:r>
            <a:endParaRPr lang="en-US" dirty="0" smtClean="0"/>
          </a:p>
          <a:p>
            <a:r>
              <a:rPr lang="sr-Cyrl-RS" dirty="0" smtClean="0"/>
              <a:t>Полни хормони </a:t>
            </a:r>
            <a:r>
              <a:rPr lang="en-US" dirty="0" smtClean="0"/>
              <a:t>FSH 0,84, LH 0,3, </a:t>
            </a:r>
            <a:r>
              <a:rPr lang="en-US" dirty="0" err="1" smtClean="0"/>
              <a:t>estradiol</a:t>
            </a:r>
            <a:r>
              <a:rPr lang="en-US" dirty="0" smtClean="0"/>
              <a:t> 4,0, </a:t>
            </a:r>
            <a:r>
              <a:rPr lang="en-US" dirty="0" err="1" smtClean="0"/>
              <a:t>progesteron</a:t>
            </a:r>
            <a:r>
              <a:rPr lang="en-US" dirty="0" smtClean="0"/>
              <a:t> 0,26, </a:t>
            </a:r>
            <a:r>
              <a:rPr lang="en-US" dirty="0" err="1" smtClean="0"/>
              <a:t>testosteron</a:t>
            </a:r>
            <a:r>
              <a:rPr lang="en-US" dirty="0" smtClean="0"/>
              <a:t> 0,05</a:t>
            </a:r>
            <a:r>
              <a:rPr lang="sr-Cyrl-RS" dirty="0" smtClean="0"/>
              <a:t>- снижене вредности свих полних хормона</a:t>
            </a:r>
            <a:endParaRPr lang="en-US" dirty="0" smtClean="0"/>
          </a:p>
          <a:p>
            <a:r>
              <a:rPr lang="en-US" dirty="0" err="1" smtClean="0"/>
              <a:t>Profil</a:t>
            </a:r>
            <a:r>
              <a:rPr lang="en-US" dirty="0" smtClean="0"/>
              <a:t> </a:t>
            </a:r>
            <a:r>
              <a:rPr lang="en-US" dirty="0" err="1" smtClean="0"/>
              <a:t>kortizola</a:t>
            </a:r>
            <a:r>
              <a:rPr lang="en-US" dirty="0" smtClean="0"/>
              <a:t> 46.2/64.1/47.7, DEX screening 71,0</a:t>
            </a:r>
            <a:r>
              <a:rPr lang="sr-Cyrl-RS" dirty="0" smtClean="0"/>
              <a:t>- нарушен профил кортизола уз ниске вредности и неадекватну супресију</a:t>
            </a:r>
            <a:endParaRPr lang="en-US" dirty="0" smtClean="0"/>
          </a:p>
          <a:p>
            <a:r>
              <a:rPr lang="en-US" dirty="0" smtClean="0"/>
              <a:t>IGF-1 55,2 (81-225</a:t>
            </a:r>
            <a:r>
              <a:rPr lang="sr-Cyrl-RS" dirty="0" smtClean="0"/>
              <a:t>) –снижене вредности хормона раста</a:t>
            </a:r>
            <a:endParaRPr lang="en-US" dirty="0"/>
          </a:p>
        </p:txBody>
      </p:sp>
    </p:spTree>
  </p:cSld>
  <p:clrMapOvr>
    <a:masterClrMapping/>
  </p:clrMapOvr>
  <p:transition advTm="91678"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dirty="0" smtClean="0"/>
              <a:t>NMR </a:t>
            </a:r>
            <a:r>
              <a:rPr lang="en-US" dirty="0" err="1" smtClean="0"/>
              <a:t>hipofize</a:t>
            </a:r>
            <a:r>
              <a:rPr lang="en-US" dirty="0" smtClean="0"/>
              <a:t>-  </a:t>
            </a:r>
            <a:r>
              <a:rPr lang="en-US" dirty="0" err="1" smtClean="0"/>
              <a:t>Sella</a:t>
            </a:r>
            <a:r>
              <a:rPr lang="en-US" dirty="0" smtClean="0"/>
              <a:t> </a:t>
            </a:r>
            <a:r>
              <a:rPr lang="en-US" dirty="0" err="1" smtClean="0"/>
              <a:t>turcica</a:t>
            </a:r>
            <a:r>
              <a:rPr lang="en-US" dirty="0" smtClean="0"/>
              <a:t> </a:t>
            </a:r>
            <a:r>
              <a:rPr lang="sr-Cyrl-RS" dirty="0" smtClean="0"/>
              <a:t> је измењеног облика, проширена са асиметричном депресијом дна </a:t>
            </a:r>
            <a:r>
              <a:rPr lang="sr-Latn-RS" dirty="0" smtClean="0"/>
              <a:t>sele, </a:t>
            </a:r>
            <a:r>
              <a:rPr lang="sr-Cyrl-RS" dirty="0" smtClean="0"/>
              <a:t>интраселарно се уочава Т</a:t>
            </a:r>
            <a:r>
              <a:rPr lang="en-US" dirty="0" smtClean="0"/>
              <a:t>U</a:t>
            </a:r>
            <a:r>
              <a:rPr lang="sr-Cyrl-RS" dirty="0" smtClean="0"/>
              <a:t>  промена хипофизе, димензија до 39</a:t>
            </a:r>
            <a:r>
              <a:rPr lang="en-US" dirty="0" smtClean="0"/>
              <a:t>x27x23mm, </a:t>
            </a:r>
            <a:r>
              <a:rPr lang="sr-Cyrl-RS" dirty="0" smtClean="0"/>
              <a:t>која експандира селу и пропагира се у десни кавернозни синус и асиметрично супраселарно.  Т</a:t>
            </a:r>
            <a:r>
              <a:rPr lang="en-US" dirty="0" smtClean="0"/>
              <a:t>U</a:t>
            </a:r>
            <a:r>
              <a:rPr lang="sr-Cyrl-RS" dirty="0"/>
              <a:t> </a:t>
            </a:r>
            <a:r>
              <a:rPr lang="sr-Cyrl-RS" dirty="0" smtClean="0"/>
              <a:t>промена је нехомогене цистичне грађе са хеморагичним садржајем. </a:t>
            </a:r>
            <a:r>
              <a:rPr lang="sr-Cyrl-CS" dirty="0" smtClean="0"/>
              <a:t>И</a:t>
            </a:r>
            <a:r>
              <a:rPr lang="sr-Cyrl-RS" dirty="0" smtClean="0"/>
              <a:t>нфудибулум је дислоциран на десну страну.  </a:t>
            </a:r>
          </a:p>
          <a:p>
            <a:pPr>
              <a:buNone/>
            </a:pPr>
            <a:endParaRPr lang="sr-Cyrl-RS" dirty="0" smtClean="0"/>
          </a:p>
          <a:p>
            <a:r>
              <a:rPr lang="sr-Cyrl-CS" dirty="0" smtClean="0"/>
              <a:t>П</a:t>
            </a:r>
            <a:r>
              <a:rPr lang="sr-Cyrl-RS" dirty="0" smtClean="0"/>
              <a:t>ериметрија-битемпорална хемианопсија</a:t>
            </a:r>
          </a:p>
          <a:p>
            <a:r>
              <a:rPr lang="sr-Cyrl-CS" dirty="0" smtClean="0"/>
              <a:t>Д</a:t>
            </a:r>
            <a:r>
              <a:rPr lang="sr-Cyrl-RS" dirty="0" smtClean="0"/>
              <a:t>ијагноза: </a:t>
            </a:r>
            <a:r>
              <a:rPr lang="en-US" dirty="0" smtClean="0"/>
              <a:t>TU </a:t>
            </a:r>
            <a:r>
              <a:rPr lang="en-US" dirty="0" err="1" smtClean="0"/>
              <a:t>hypophyseos</a:t>
            </a:r>
            <a:r>
              <a:rPr lang="en-US" dirty="0" smtClean="0"/>
              <a:t> –</a:t>
            </a:r>
            <a:r>
              <a:rPr lang="en-US" dirty="0" err="1" smtClean="0"/>
              <a:t>macroprolactinoma</a:t>
            </a:r>
            <a:r>
              <a:rPr lang="en-US" dirty="0" smtClean="0"/>
              <a:t>. </a:t>
            </a:r>
            <a:r>
              <a:rPr lang="en-US" dirty="0" err="1" smtClean="0"/>
              <a:t>Panhypopituitarismus</a:t>
            </a:r>
            <a:r>
              <a:rPr lang="en-US" dirty="0" smtClean="0"/>
              <a:t> </a:t>
            </a:r>
            <a:r>
              <a:rPr lang="sr-Cyrl-RS" dirty="0" smtClean="0"/>
              <a:t>(</a:t>
            </a:r>
            <a:r>
              <a:rPr lang="sr-Latn-RS" dirty="0" smtClean="0"/>
              <a:t>Hypocorticismus sec., Hypothyreoidismus sec., Hypogonadismus sec, Hyposomatiopismus</a:t>
            </a:r>
            <a:r>
              <a:rPr lang="sr-Cyrl-RS" dirty="0" smtClean="0"/>
              <a:t>)</a:t>
            </a:r>
          </a:p>
        </p:txBody>
      </p:sp>
    </p:spTree>
  </p:cSld>
  <p:clrMapOvr>
    <a:masterClrMapping/>
  </p:clrMapOvr>
  <p:transition advTm="55538"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47500" lnSpcReduction="20000"/>
          </a:bodyPr>
          <a:lstStyle/>
          <a:p>
            <a:r>
              <a:rPr lang="sr-Cyrl-CS" dirty="0" smtClean="0"/>
              <a:t>З</a:t>
            </a:r>
            <a:r>
              <a:rPr lang="sr-Cyrl-RS" dirty="0" smtClean="0"/>
              <a:t>акључак: Пацијент је хоспитализован по савету неурохирурга ради испитивања експанзивне промене хипофизе. Током хоспитализације урађен МР селарне регије где је виђен експанзиван процес промера 39</a:t>
            </a:r>
            <a:r>
              <a:rPr lang="en-US" dirty="0" smtClean="0"/>
              <a:t>x</a:t>
            </a:r>
            <a:r>
              <a:rPr lang="sr-Cyrl-RS" dirty="0" smtClean="0"/>
              <a:t>27</a:t>
            </a:r>
            <a:r>
              <a:rPr lang="en-US" dirty="0" smtClean="0"/>
              <a:t>x</a:t>
            </a:r>
            <a:r>
              <a:rPr lang="sr-Cyrl-RS" dirty="0" smtClean="0"/>
              <a:t>23</a:t>
            </a:r>
            <a:r>
              <a:rPr lang="en-US" dirty="0" smtClean="0"/>
              <a:t>mm </a:t>
            </a:r>
            <a:r>
              <a:rPr lang="sr-Cyrl-RS" dirty="0" smtClean="0"/>
              <a:t>по типу макроаденома  са пропагацијом у десни кавернозни синус. Присутан компресивни ефекат на хијазму (битемпорална хемианопсија). Пристигле хормонске анализе указују  да је у питању макропролактином (јако повишен пролактин преко 10000 са израженим “</a:t>
            </a:r>
            <a:r>
              <a:rPr lang="en-US" dirty="0" smtClean="0"/>
              <a:t>hook</a:t>
            </a:r>
            <a:r>
              <a:rPr lang="sr-Cyrl-RS" dirty="0" smtClean="0"/>
              <a:t>” феноменом,  док у разблажењу 1:10 расте и до 14130) </a:t>
            </a:r>
            <a:r>
              <a:rPr lang="en-US" dirty="0" smtClean="0"/>
              <a:t> </a:t>
            </a:r>
            <a:r>
              <a:rPr lang="sr-Cyrl-RS" dirty="0" smtClean="0"/>
              <a:t> са последицом панхипопитуитаризма ( секундарна хипотиреоза, хипогонадизам, хипосоматотропизам и хипокортицизам) и након чега је уведена супституциона терапија. </a:t>
            </a:r>
          </a:p>
          <a:p>
            <a:r>
              <a:rPr lang="sr-Cyrl-CS" dirty="0" smtClean="0"/>
              <a:t>Т</a:t>
            </a:r>
            <a:r>
              <a:rPr lang="sr-Cyrl-RS" dirty="0" smtClean="0"/>
              <a:t>ерапија </a:t>
            </a:r>
          </a:p>
          <a:p>
            <a:r>
              <a:rPr lang="sr-Cyrl-RS" dirty="0" smtClean="0"/>
              <a:t>1. </a:t>
            </a:r>
            <a:r>
              <a:rPr lang="en-US" dirty="0" err="1" smtClean="0"/>
              <a:t>tbl</a:t>
            </a:r>
            <a:r>
              <a:rPr lang="en-US" dirty="0" smtClean="0"/>
              <a:t>. </a:t>
            </a:r>
            <a:r>
              <a:rPr lang="en-US" dirty="0" err="1" smtClean="0"/>
              <a:t>Bromokriptin</a:t>
            </a:r>
            <a:r>
              <a:rPr lang="en-US" dirty="0" smtClean="0"/>
              <a:t> 2,5mg </a:t>
            </a:r>
            <a:r>
              <a:rPr lang="sr-Cyrl-RS" dirty="0" smtClean="0"/>
              <a:t>(после јела) лек постепоно уводити по следећој шеми: 0+0+1/2 током 2 дана, 0+0+1 током 2 дана, 0+1+1 током 2 дана, 1+1+1 током 2 дана, 2+2+2 (максимална доза 15мг)</a:t>
            </a:r>
          </a:p>
          <a:p>
            <a:r>
              <a:rPr lang="sr-Cyrl-RS" dirty="0" smtClean="0"/>
              <a:t>2. </a:t>
            </a:r>
            <a:r>
              <a:rPr lang="en-US" dirty="0" err="1" smtClean="0"/>
              <a:t>tbl</a:t>
            </a:r>
            <a:r>
              <a:rPr lang="en-US" dirty="0" smtClean="0"/>
              <a:t>. </a:t>
            </a:r>
            <a:r>
              <a:rPr lang="en-US" dirty="0" err="1" smtClean="0"/>
              <a:t>Hydrocortison</a:t>
            </a:r>
            <a:r>
              <a:rPr lang="en-US" dirty="0" smtClean="0"/>
              <a:t> 10mg 2+0+0 </a:t>
            </a:r>
            <a:r>
              <a:rPr lang="sr-Cyrl-RS" dirty="0" smtClean="0"/>
              <a:t>( у случају повишене температуре, повреде, хирушке операције дуплирати дозу)</a:t>
            </a:r>
          </a:p>
          <a:p>
            <a:r>
              <a:rPr lang="sr-Cyrl-RS" dirty="0" smtClean="0"/>
              <a:t>3. </a:t>
            </a:r>
            <a:r>
              <a:rPr lang="en-US" dirty="0" err="1" smtClean="0"/>
              <a:t>tbl</a:t>
            </a:r>
            <a:r>
              <a:rPr lang="en-US" dirty="0" smtClean="0"/>
              <a:t>. </a:t>
            </a:r>
            <a:r>
              <a:rPr lang="en-US" dirty="0" err="1" smtClean="0"/>
              <a:t>Euthyrox</a:t>
            </a:r>
            <a:r>
              <a:rPr lang="en-US" dirty="0" smtClean="0"/>
              <a:t> 50mcg 1+0+0 –</a:t>
            </a:r>
            <a:r>
              <a:rPr lang="sr-Cyrl-RS" dirty="0" smtClean="0"/>
              <a:t>наште, </a:t>
            </a:r>
            <a:r>
              <a:rPr lang="en-US" dirty="0" smtClean="0"/>
              <a:t>1 </a:t>
            </a:r>
            <a:r>
              <a:rPr lang="sr-Cyrl-RS" dirty="0" smtClean="0"/>
              <a:t>сат пре других лекова</a:t>
            </a:r>
            <a:endParaRPr lang="en-US" dirty="0" smtClean="0"/>
          </a:p>
          <a:p>
            <a:r>
              <a:rPr lang="en-US" dirty="0" smtClean="0"/>
              <a:t>4. amp. </a:t>
            </a:r>
            <a:r>
              <a:rPr lang="en-US" dirty="0" err="1" smtClean="0"/>
              <a:t>Testosteron</a:t>
            </a:r>
            <a:r>
              <a:rPr lang="en-US" dirty="0" smtClean="0"/>
              <a:t> </a:t>
            </a:r>
            <a:r>
              <a:rPr lang="en-US" dirty="0" err="1" smtClean="0"/>
              <a:t>depo</a:t>
            </a:r>
            <a:r>
              <a:rPr lang="en-US" dirty="0" smtClean="0"/>
              <a:t> 1 </a:t>
            </a:r>
            <a:r>
              <a:rPr lang="en-US" dirty="0" err="1" smtClean="0"/>
              <a:t>mesecno</a:t>
            </a:r>
            <a:endParaRPr lang="en-US" dirty="0" smtClean="0"/>
          </a:p>
          <a:p>
            <a:r>
              <a:rPr lang="en-US" dirty="0" smtClean="0"/>
              <a:t>5. </a:t>
            </a:r>
            <a:r>
              <a:rPr lang="en-US" dirty="0" err="1" smtClean="0"/>
              <a:t>tbl</a:t>
            </a:r>
            <a:r>
              <a:rPr lang="en-US" dirty="0" smtClean="0"/>
              <a:t>. </a:t>
            </a:r>
            <a:r>
              <a:rPr lang="en-US" dirty="0" err="1" smtClean="0"/>
              <a:t>Binevolol</a:t>
            </a:r>
            <a:r>
              <a:rPr lang="en-US" dirty="0" smtClean="0"/>
              <a:t> 5mg ½+0+1/2</a:t>
            </a:r>
            <a:endParaRPr lang="sr-Cyrl-RS" dirty="0" smtClean="0"/>
          </a:p>
          <a:p>
            <a:endParaRPr lang="sr-Cyrl-RS" dirty="0" smtClean="0"/>
          </a:p>
          <a:p>
            <a:r>
              <a:rPr lang="sr-Cyrl-RS" dirty="0" smtClean="0"/>
              <a:t>Контрола за 3 недеље са целим хормонским статусом</a:t>
            </a:r>
            <a:r>
              <a:rPr lang="en-US" dirty="0" smtClean="0"/>
              <a:t> </a:t>
            </a:r>
            <a:r>
              <a:rPr lang="sr-Latn-RS" dirty="0" smtClean="0"/>
              <a:t>(PRL, testosteron, kortizol pre terapije tbl.hydrocortison, FT4, TSH, IGF1)</a:t>
            </a:r>
            <a:r>
              <a:rPr lang="sr-Cyrl-RS" dirty="0" smtClean="0"/>
              <a:t>.</a:t>
            </a:r>
            <a:r>
              <a:rPr lang="sr-Latn-RS" dirty="0" smtClean="0"/>
              <a:t> </a:t>
            </a:r>
            <a:r>
              <a:rPr lang="sr-Cyrl-RS" dirty="0" smtClean="0"/>
              <a:t> </a:t>
            </a:r>
            <a:r>
              <a:rPr lang="sr-Cyrl-CS" dirty="0" smtClean="0"/>
              <a:t>К</a:t>
            </a:r>
            <a:r>
              <a:rPr lang="sr-Cyrl-RS" dirty="0" smtClean="0"/>
              <a:t>онтрола </a:t>
            </a:r>
            <a:r>
              <a:rPr lang="sr-Latn-RS" dirty="0" smtClean="0"/>
              <a:t>NMR hipofize</a:t>
            </a:r>
            <a:r>
              <a:rPr lang="sr-Cyrl-RS" dirty="0" smtClean="0"/>
              <a:t> за 3 месеца.</a:t>
            </a:r>
            <a:endParaRPr lang="en-US" dirty="0"/>
          </a:p>
        </p:txBody>
      </p:sp>
    </p:spTree>
  </p:cSld>
  <p:clrMapOvr>
    <a:masterClrMapping/>
  </p:clrMapOvr>
  <p:transition advTm="102498"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31669</TotalTime>
  <Words>550</Words>
  <Application>Microsoft Office PowerPoint</Application>
  <PresentationFormat>On-screen Show (4:3)</PresentationFormat>
  <Paragraphs>37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Клинички аспекти неурогене регулације. Болести хипофизе</vt:lpstr>
      <vt:lpstr>Болести хипофизе</vt:lpstr>
      <vt:lpstr>Slide 3</vt:lpstr>
      <vt:lpstr>Slide 4</vt:lpstr>
      <vt:lpstr>Slide 5</vt:lpstr>
      <vt:lpstr>Slide 6</vt:lpstr>
      <vt:lpstr>Slide 7</vt:lpstr>
    </vt:vector>
  </TitlesOfParts>
  <Company>HP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nenad zornic</dc:creator>
  <cp:lastModifiedBy>Zeljko</cp:lastModifiedBy>
  <cp:revision>197</cp:revision>
  <dcterms:created xsi:type="dcterms:W3CDTF">2021-08-05T17:43:53Z</dcterms:created>
  <dcterms:modified xsi:type="dcterms:W3CDTF">2021-09-06T20:14:11Z</dcterms:modified>
</cp:coreProperties>
</file>

<file path=docProps/thumbnail.jpeg>
</file>